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AC073-9A15-4667-8E4E-38B29CC0D15C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15F431EF-3D92-4CBF-BC0E-3BEB9691699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Вызов</a:t>
          </a:r>
          <a:endParaRPr lang="ru-RU" dirty="0">
            <a:solidFill>
              <a:schemeClr val="tx1"/>
            </a:solidFill>
          </a:endParaRPr>
        </a:p>
      </dgm:t>
    </dgm:pt>
    <dgm:pt modelId="{AB7F47EC-9702-4D86-8E9B-7C39F499470F}" type="parTrans" cxnId="{E413CFAF-90CC-421C-A108-2607FA485567}">
      <dgm:prSet/>
      <dgm:spPr/>
      <dgm:t>
        <a:bodyPr/>
        <a:lstStyle/>
        <a:p>
          <a:endParaRPr lang="ru-RU"/>
        </a:p>
      </dgm:t>
    </dgm:pt>
    <dgm:pt modelId="{7AA4A59F-94B6-45C7-A68B-1AF2BC957B02}" type="sibTrans" cxnId="{E413CFAF-90CC-421C-A108-2607FA485567}">
      <dgm:prSet/>
      <dgm:spPr/>
      <dgm:t>
        <a:bodyPr/>
        <a:lstStyle/>
        <a:p>
          <a:endParaRPr lang="ru-RU"/>
        </a:p>
      </dgm:t>
    </dgm:pt>
    <dgm:pt modelId="{F82D7132-C8CE-4212-AADB-EFD98C2A583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Осмысление</a:t>
          </a:r>
          <a:endParaRPr lang="ru-RU" dirty="0">
            <a:solidFill>
              <a:schemeClr val="tx1"/>
            </a:solidFill>
          </a:endParaRPr>
        </a:p>
      </dgm:t>
    </dgm:pt>
    <dgm:pt modelId="{82199F97-DF06-44F3-8686-E0E81D8C9B31}" type="parTrans" cxnId="{A757DADF-9808-4F5A-85DA-509450B94F29}">
      <dgm:prSet/>
      <dgm:spPr/>
      <dgm:t>
        <a:bodyPr/>
        <a:lstStyle/>
        <a:p>
          <a:endParaRPr lang="ru-RU"/>
        </a:p>
      </dgm:t>
    </dgm:pt>
    <dgm:pt modelId="{7E9BEE16-A419-4776-9155-D5C73BF08A13}" type="sibTrans" cxnId="{A757DADF-9808-4F5A-85DA-509450B94F29}">
      <dgm:prSet/>
      <dgm:spPr/>
      <dgm:t>
        <a:bodyPr/>
        <a:lstStyle/>
        <a:p>
          <a:endParaRPr lang="ru-RU"/>
        </a:p>
      </dgm:t>
    </dgm:pt>
    <dgm:pt modelId="{DC052E78-8E96-4A7C-AA2C-6A0B8FBDD8D2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Размышление</a:t>
          </a:r>
          <a:endParaRPr lang="ru-RU" dirty="0">
            <a:solidFill>
              <a:schemeClr val="tx1"/>
            </a:solidFill>
          </a:endParaRPr>
        </a:p>
      </dgm:t>
    </dgm:pt>
    <dgm:pt modelId="{CEB4292D-702B-490F-B99D-4E6E13DDA3DB}" type="parTrans" cxnId="{13D9477A-B16D-48C4-8210-71A2B22CD9A9}">
      <dgm:prSet/>
      <dgm:spPr/>
      <dgm:t>
        <a:bodyPr/>
        <a:lstStyle/>
        <a:p>
          <a:endParaRPr lang="ru-RU"/>
        </a:p>
      </dgm:t>
    </dgm:pt>
    <dgm:pt modelId="{2B92A1FB-AF14-4678-8616-28265E53A138}" type="sibTrans" cxnId="{13D9477A-B16D-48C4-8210-71A2B22CD9A9}">
      <dgm:prSet/>
      <dgm:spPr/>
      <dgm:t>
        <a:bodyPr/>
        <a:lstStyle/>
        <a:p>
          <a:endParaRPr lang="ru-RU"/>
        </a:p>
      </dgm:t>
    </dgm:pt>
    <dgm:pt modelId="{D18A2B7C-B3AF-4B0E-8161-B3B5D8DA30BB}" type="pres">
      <dgm:prSet presAssocID="{F59AC073-9A15-4667-8E4E-38B29CC0D15C}" presName="CompostProcess" presStyleCnt="0">
        <dgm:presLayoutVars>
          <dgm:dir/>
          <dgm:resizeHandles val="exact"/>
        </dgm:presLayoutVars>
      </dgm:prSet>
      <dgm:spPr/>
    </dgm:pt>
    <dgm:pt modelId="{5C5F344D-A862-465C-822E-D0DC87CE00B8}" type="pres">
      <dgm:prSet presAssocID="{F59AC073-9A15-4667-8E4E-38B29CC0D15C}" presName="arrow" presStyleLbl="bgShp" presStyleIdx="0" presStyleCnt="1"/>
      <dgm:spPr/>
    </dgm:pt>
    <dgm:pt modelId="{AD74C954-C176-42D6-A8AE-93C494AF9F59}" type="pres">
      <dgm:prSet presAssocID="{F59AC073-9A15-4667-8E4E-38B29CC0D15C}" presName="linearProcess" presStyleCnt="0"/>
      <dgm:spPr/>
    </dgm:pt>
    <dgm:pt modelId="{DC01E78A-28D9-4AE6-A305-985323F00C16}" type="pres">
      <dgm:prSet presAssocID="{15F431EF-3D92-4CBF-BC0E-3BEB9691699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8E771-3E63-419E-BF22-912937CCFF09}" type="pres">
      <dgm:prSet presAssocID="{7AA4A59F-94B6-45C7-A68B-1AF2BC957B02}" presName="sibTrans" presStyleCnt="0"/>
      <dgm:spPr/>
    </dgm:pt>
    <dgm:pt modelId="{E108E485-ED1F-4A71-B90C-6C47FFEF3493}" type="pres">
      <dgm:prSet presAssocID="{F82D7132-C8CE-4212-AADB-EFD98C2A583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A0882-F3B7-4750-B47C-EA601889F3FB}" type="pres">
      <dgm:prSet presAssocID="{7E9BEE16-A419-4776-9155-D5C73BF08A13}" presName="sibTrans" presStyleCnt="0"/>
      <dgm:spPr/>
    </dgm:pt>
    <dgm:pt modelId="{141EDDE4-D926-44B9-A0D3-9C7C405B4811}" type="pres">
      <dgm:prSet presAssocID="{DC052E78-8E96-4A7C-AA2C-6A0B8FBDD8D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D9477A-B16D-48C4-8210-71A2B22CD9A9}" srcId="{F59AC073-9A15-4667-8E4E-38B29CC0D15C}" destId="{DC052E78-8E96-4A7C-AA2C-6A0B8FBDD8D2}" srcOrd="2" destOrd="0" parTransId="{CEB4292D-702B-490F-B99D-4E6E13DDA3DB}" sibTransId="{2B92A1FB-AF14-4678-8616-28265E53A138}"/>
    <dgm:cxn modelId="{4A90805B-8626-4CFB-9960-F4A70F02EF41}" type="presOf" srcId="{F59AC073-9A15-4667-8E4E-38B29CC0D15C}" destId="{D18A2B7C-B3AF-4B0E-8161-B3B5D8DA30BB}" srcOrd="0" destOrd="0" presId="urn:microsoft.com/office/officeart/2005/8/layout/hProcess9"/>
    <dgm:cxn modelId="{A757DADF-9808-4F5A-85DA-509450B94F29}" srcId="{F59AC073-9A15-4667-8E4E-38B29CC0D15C}" destId="{F82D7132-C8CE-4212-AADB-EFD98C2A5834}" srcOrd="1" destOrd="0" parTransId="{82199F97-DF06-44F3-8686-E0E81D8C9B31}" sibTransId="{7E9BEE16-A419-4776-9155-D5C73BF08A13}"/>
    <dgm:cxn modelId="{4D2ECADB-0684-4C04-B089-0A53A1BCD0B6}" type="presOf" srcId="{F82D7132-C8CE-4212-AADB-EFD98C2A5834}" destId="{E108E485-ED1F-4A71-B90C-6C47FFEF3493}" srcOrd="0" destOrd="0" presId="urn:microsoft.com/office/officeart/2005/8/layout/hProcess9"/>
    <dgm:cxn modelId="{8CE83DA1-947F-4364-B0D1-0D12A47874EA}" type="presOf" srcId="{DC052E78-8E96-4A7C-AA2C-6A0B8FBDD8D2}" destId="{141EDDE4-D926-44B9-A0D3-9C7C405B4811}" srcOrd="0" destOrd="0" presId="urn:microsoft.com/office/officeart/2005/8/layout/hProcess9"/>
    <dgm:cxn modelId="{B329583B-8F5B-42CB-8C87-C5954DD87527}" type="presOf" srcId="{15F431EF-3D92-4CBF-BC0E-3BEB96916992}" destId="{DC01E78A-28D9-4AE6-A305-985323F00C16}" srcOrd="0" destOrd="0" presId="urn:microsoft.com/office/officeart/2005/8/layout/hProcess9"/>
    <dgm:cxn modelId="{E413CFAF-90CC-421C-A108-2607FA485567}" srcId="{F59AC073-9A15-4667-8E4E-38B29CC0D15C}" destId="{15F431EF-3D92-4CBF-BC0E-3BEB96916992}" srcOrd="0" destOrd="0" parTransId="{AB7F47EC-9702-4D86-8E9B-7C39F499470F}" sibTransId="{7AA4A59F-94B6-45C7-A68B-1AF2BC957B02}"/>
    <dgm:cxn modelId="{3FCE9CFA-2940-4C0C-AC61-3C8751CD806B}" type="presParOf" srcId="{D18A2B7C-B3AF-4B0E-8161-B3B5D8DA30BB}" destId="{5C5F344D-A862-465C-822E-D0DC87CE00B8}" srcOrd="0" destOrd="0" presId="urn:microsoft.com/office/officeart/2005/8/layout/hProcess9"/>
    <dgm:cxn modelId="{3E1DBDC7-9896-421B-89C3-E1AD97887501}" type="presParOf" srcId="{D18A2B7C-B3AF-4B0E-8161-B3B5D8DA30BB}" destId="{AD74C954-C176-42D6-A8AE-93C494AF9F59}" srcOrd="1" destOrd="0" presId="urn:microsoft.com/office/officeart/2005/8/layout/hProcess9"/>
    <dgm:cxn modelId="{7DD33547-37E7-445E-BF8B-2C2C50222496}" type="presParOf" srcId="{AD74C954-C176-42D6-A8AE-93C494AF9F59}" destId="{DC01E78A-28D9-4AE6-A305-985323F00C16}" srcOrd="0" destOrd="0" presId="urn:microsoft.com/office/officeart/2005/8/layout/hProcess9"/>
    <dgm:cxn modelId="{D44F8E75-9A0C-41B6-9FC7-E8306F7F609E}" type="presParOf" srcId="{AD74C954-C176-42D6-A8AE-93C494AF9F59}" destId="{9E08E771-3E63-419E-BF22-912937CCFF09}" srcOrd="1" destOrd="0" presId="urn:microsoft.com/office/officeart/2005/8/layout/hProcess9"/>
    <dgm:cxn modelId="{4F5D3376-0CAB-4D41-AF4C-FC74A908DBD4}" type="presParOf" srcId="{AD74C954-C176-42D6-A8AE-93C494AF9F59}" destId="{E108E485-ED1F-4A71-B90C-6C47FFEF3493}" srcOrd="2" destOrd="0" presId="urn:microsoft.com/office/officeart/2005/8/layout/hProcess9"/>
    <dgm:cxn modelId="{508A1A2F-3B06-4D4C-A8DB-C54AD97D1893}" type="presParOf" srcId="{AD74C954-C176-42D6-A8AE-93C494AF9F59}" destId="{986A0882-F3B7-4750-B47C-EA601889F3FB}" srcOrd="3" destOrd="0" presId="urn:microsoft.com/office/officeart/2005/8/layout/hProcess9"/>
    <dgm:cxn modelId="{712F0B8F-EE4A-4F3A-A46E-EA4FF6487BD7}" type="presParOf" srcId="{AD74C954-C176-42D6-A8AE-93C494AF9F59}" destId="{141EDDE4-D926-44B9-A0D3-9C7C405B481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F344D-A862-465C-822E-D0DC87CE00B8}">
      <dsp:nvSpPr>
        <dsp:cNvPr id="0" name=""/>
        <dsp:cNvSpPr/>
      </dsp:nvSpPr>
      <dsp:spPr>
        <a:xfrm>
          <a:off x="599466" y="0"/>
          <a:ext cx="6793954" cy="475252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1E78A-28D9-4AE6-A305-985323F00C16}">
      <dsp:nvSpPr>
        <dsp:cNvPr id="0" name=""/>
        <dsp:cNvSpPr/>
      </dsp:nvSpPr>
      <dsp:spPr>
        <a:xfrm>
          <a:off x="2026" y="1425758"/>
          <a:ext cx="2544430" cy="19010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Вызов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94826" y="1518558"/>
        <a:ext cx="2358830" cy="1715411"/>
      </dsp:txXfrm>
    </dsp:sp>
    <dsp:sp modelId="{E108E485-ED1F-4A71-B90C-6C47FFEF3493}">
      <dsp:nvSpPr>
        <dsp:cNvPr id="0" name=""/>
        <dsp:cNvSpPr/>
      </dsp:nvSpPr>
      <dsp:spPr>
        <a:xfrm>
          <a:off x="2724228" y="1425758"/>
          <a:ext cx="2544430" cy="190101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Осмысление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2817028" y="1518558"/>
        <a:ext cx="2358830" cy="1715411"/>
      </dsp:txXfrm>
    </dsp:sp>
    <dsp:sp modelId="{141EDDE4-D926-44B9-A0D3-9C7C405B4811}">
      <dsp:nvSpPr>
        <dsp:cNvPr id="0" name=""/>
        <dsp:cNvSpPr/>
      </dsp:nvSpPr>
      <dsp:spPr>
        <a:xfrm>
          <a:off x="5446430" y="1425758"/>
          <a:ext cx="2544430" cy="190101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tx1"/>
              </a:solidFill>
            </a:rPr>
            <a:t>Размышление</a:t>
          </a:r>
          <a:endParaRPr lang="ru-RU" sz="2700" kern="1200" dirty="0">
            <a:solidFill>
              <a:schemeClr val="tx1"/>
            </a:solidFill>
          </a:endParaRPr>
        </a:p>
      </dsp:txBody>
      <dsp:txXfrm>
        <a:off x="5539230" y="1518558"/>
        <a:ext cx="2358830" cy="1715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B1877-77D1-430F-A563-A384467C9576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87F29-F1CF-4049-94FB-F626A1DE9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2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26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7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6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1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78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3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E4FF-EB55-4EF5-8DB2-8F6B6E9E161F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5954-389C-4A11-886C-A28A2CAB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6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E4FF-EB55-4EF5-8DB2-8F6B6E9E161F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5954-389C-4A11-886C-A28A2CAB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12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E4FF-EB55-4EF5-8DB2-8F6B6E9E161F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5954-389C-4A11-886C-A28A2CAB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681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56479" y="89286"/>
            <a:ext cx="8228160" cy="1515044"/>
          </a:xfrm>
          <a:prstGeom prst="rect">
            <a:avLst/>
          </a:prstGeom>
        </p:spPr>
        <p:txBody>
          <a:bodyPr lIns="82932" tIns="82932" rIns="82932" bIns="82932"/>
          <a:lstStyle>
            <a:lvl1pPr>
              <a:lnSpc>
                <a:spcPct val="93000"/>
              </a:lnSpc>
              <a:defRPr sz="4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4000"/>
              <a:t>Текст заголовка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56479" y="1604329"/>
            <a:ext cx="8042401" cy="5253671"/>
          </a:xfrm>
          <a:prstGeom prst="rect">
            <a:avLst/>
          </a:prstGeom>
        </p:spPr>
        <p:txBody>
          <a:bodyPr lIns="82932" tIns="82932" rIns="82932" bIns="82932"/>
          <a:lstStyle>
            <a:lvl1pPr>
              <a:lnSpc>
                <a:spcPct val="93000"/>
              </a:lnSpc>
              <a:spcBef>
                <a:spcPts val="1200"/>
              </a:spcBef>
              <a:defRPr sz="2900">
                <a:latin typeface="Arial"/>
                <a:ea typeface="Arial"/>
                <a:cs typeface="Arial"/>
                <a:sym typeface="Arial"/>
              </a:defRPr>
            </a:lvl1pPr>
            <a:lvl2pPr marL="715402" indent="-300676">
              <a:lnSpc>
                <a:spcPct val="93000"/>
              </a:lnSpc>
              <a:spcBef>
                <a:spcPts val="1200"/>
              </a:spcBef>
              <a:defRPr sz="2900">
                <a:latin typeface="Arial"/>
                <a:ea typeface="Arial"/>
                <a:cs typeface="Arial"/>
                <a:sym typeface="Arial"/>
              </a:defRPr>
            </a:lvl2pPr>
            <a:lvl3pPr marL="1102794" indent="-273342">
              <a:lnSpc>
                <a:spcPct val="93000"/>
              </a:lnSpc>
              <a:spcBef>
                <a:spcPts val="1200"/>
              </a:spcBef>
              <a:defRPr sz="2900">
                <a:latin typeface="Arial"/>
                <a:ea typeface="Arial"/>
                <a:cs typeface="Arial"/>
                <a:sym typeface="Arial"/>
              </a:defRPr>
            </a:lvl3pPr>
            <a:lvl4pPr marL="1578262" indent="-334084">
              <a:lnSpc>
                <a:spcPct val="93000"/>
              </a:lnSpc>
              <a:spcBef>
                <a:spcPts val="1200"/>
              </a:spcBef>
              <a:defRPr sz="2900">
                <a:latin typeface="Arial"/>
                <a:ea typeface="Arial"/>
                <a:cs typeface="Arial"/>
                <a:sym typeface="Arial"/>
              </a:defRPr>
            </a:lvl4pPr>
            <a:lvl5pPr marL="1992989" indent="-334084">
              <a:lnSpc>
                <a:spcPct val="93000"/>
              </a:lnSpc>
              <a:spcBef>
                <a:spcPts val="1200"/>
              </a:spcBef>
              <a:defRPr sz="29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900"/>
              <a:t>Уровень текста 1</a:t>
            </a:r>
          </a:p>
          <a:p>
            <a:pPr lvl="1">
              <a:defRPr sz="1800"/>
            </a:pPr>
            <a:r>
              <a:rPr sz="2900"/>
              <a:t>Уровень текста 2</a:t>
            </a:r>
          </a:p>
          <a:p>
            <a:pPr lvl="2">
              <a:defRPr sz="1800"/>
            </a:pPr>
            <a:r>
              <a:rPr sz="2900"/>
              <a:t>Уровень текста 3</a:t>
            </a:r>
          </a:p>
          <a:p>
            <a:pPr lvl="3">
              <a:defRPr sz="1800"/>
            </a:pPr>
            <a:r>
              <a:rPr sz="2900"/>
              <a:t>Уровень текста 4</a:t>
            </a:r>
          </a:p>
          <a:p>
            <a:pPr lvl="4">
              <a:defRPr sz="1800"/>
            </a:pPr>
            <a:r>
              <a:rPr sz="2900"/>
              <a:t>Уровень текста 5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6556319" y="6247376"/>
            <a:ext cx="2126881" cy="338679"/>
          </a:xfrm>
          <a:prstGeom prst="rect">
            <a:avLst/>
          </a:prstGeom>
        </p:spPr>
        <p:txBody>
          <a:bodyPr lIns="82932" tIns="82932" rIns="82932" bIns="82932" anchor="t"/>
          <a:lstStyle>
            <a:lvl1pPr algn="l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51604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pic>
        <p:nvPicPr>
          <p:cNvPr id="12" name="image1.jpg" descr="сова"/>
          <p:cNvPicPr/>
          <p:nvPr/>
        </p:nvPicPr>
        <p:blipFill>
          <a:blip r:embed="rId2" cstate="print">
            <a:extLst/>
          </a:blip>
          <a:srcRect l="31268"/>
          <a:stretch>
            <a:fillRect/>
          </a:stretch>
        </p:blipFill>
        <p:spPr>
          <a:xfrm flipH="1">
            <a:off x="395536" y="188639"/>
            <a:ext cx="1008113" cy="110010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23942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E4FF-EB55-4EF5-8DB2-8F6B6E9E161F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5954-389C-4A11-886C-A28A2CAB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0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E4FF-EB55-4EF5-8DB2-8F6B6E9E161F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5954-389C-4A11-886C-A28A2CAB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3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E4FF-EB55-4EF5-8DB2-8F6B6E9E161F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5954-389C-4A11-886C-A28A2CAB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E4FF-EB55-4EF5-8DB2-8F6B6E9E161F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5954-389C-4A11-886C-A28A2CAB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0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E4FF-EB55-4EF5-8DB2-8F6B6E9E161F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5954-389C-4A11-886C-A28A2CAB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7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E4FF-EB55-4EF5-8DB2-8F6B6E9E161F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5954-389C-4A11-886C-A28A2CAB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1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E4FF-EB55-4EF5-8DB2-8F6B6E9E161F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5954-389C-4A11-886C-A28A2CAB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6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E4FF-EB55-4EF5-8DB2-8F6B6E9E161F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5954-389C-4A11-886C-A28A2CAB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8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EE4FF-EB55-4EF5-8DB2-8F6B6E9E161F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95954-389C-4A11-886C-A28A2CABD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0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vk.com/club2689433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247900"/>
            <a:ext cx="9144000" cy="2400300"/>
          </a:xfrm>
          <a:prstGeom prst="rect">
            <a:avLst/>
          </a:prstGeom>
          <a:solidFill>
            <a:srgbClr val="FF8000"/>
          </a:solidFill>
          <a:ln w="25400" cap="flat">
            <a:noFill/>
            <a:prstDash val="solid"/>
            <a:bevel/>
          </a:ln>
          <a:effectLst>
            <a:outerShdw blurRad="127000" dir="9120000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647700" y="2182505"/>
            <a:ext cx="7848600" cy="249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Myriad Pro" panose="020B0503030403020204" pitchFamily="34" charset="0"/>
                <a:ea typeface="Arial"/>
                <a:cs typeface="Arial"/>
                <a:sym typeface="Arial"/>
              </a:rPr>
              <a:t>ЭНЕРГИЮ МОЛОДОСТИ В ОБРАЗОВАНИЕ!</a:t>
            </a:r>
            <a:endParaRPr lang="ru-RU" sz="5400" b="1" dirty="0">
              <a:solidFill>
                <a:schemeClr val="bg1"/>
              </a:solidFill>
              <a:latin typeface="Myriad Pro" panose="020B0503030403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56" y="4972614"/>
            <a:ext cx="3112487" cy="742386"/>
          </a:xfrm>
          <a:prstGeom prst="rect">
            <a:avLst/>
          </a:prstGeom>
        </p:spPr>
      </p:pic>
      <p:pic>
        <p:nvPicPr>
          <p:cNvPr id="1026" name="Picture 2" descr="http://cs624030.vk.me/v624030651/4824a/ylkNZfP3P6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9" r="24848"/>
          <a:stretch/>
        </p:blipFill>
        <p:spPr bwMode="auto">
          <a:xfrm>
            <a:off x="-87509" y="1206766"/>
            <a:ext cx="1137879" cy="9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621229.vk.me/v621229002/1dc7d/ZYyaHgP9A1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75"/>
          <a:stretch/>
        </p:blipFill>
        <p:spPr bwMode="auto">
          <a:xfrm>
            <a:off x="1108872" y="1206766"/>
            <a:ext cx="1131060" cy="9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622229.vk.me/v622229574/17ac9/9AYIJJ32g3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t="25646" r="7063"/>
          <a:stretch/>
        </p:blipFill>
        <p:spPr bwMode="auto">
          <a:xfrm>
            <a:off x="2298434" y="1206766"/>
            <a:ext cx="1466500" cy="9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314917.vk.me/v314917406/8757/U8QEP6gLMt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9" t="19351" r="10913" b="19457"/>
          <a:stretch/>
        </p:blipFill>
        <p:spPr bwMode="auto">
          <a:xfrm>
            <a:off x="5499970" y="1206766"/>
            <a:ext cx="1286998" cy="9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s412523.vk.me/v412523972/40d/H0DXuojhv0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2453" r="17241"/>
          <a:stretch/>
        </p:blipFill>
        <p:spPr bwMode="auto">
          <a:xfrm>
            <a:off x="6842986" y="1206766"/>
            <a:ext cx="1239382" cy="9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s624030.vk.me/v624030651/4833b/-OdCWki1Xs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t="10914" r="12587" b="12477"/>
          <a:stretch/>
        </p:blipFill>
        <p:spPr bwMode="auto">
          <a:xfrm>
            <a:off x="8137858" y="1206766"/>
            <a:ext cx="1158542" cy="915742"/>
          </a:xfrm>
          <a:prstGeom prst="rect">
            <a:avLst/>
          </a:prstGeom>
          <a:blipFill dpi="0" rotWithShape="1">
            <a:blip r:embed="rId10" cstate="print"/>
            <a:srcRect/>
            <a:tile tx="0" ty="0" sx="100000" sy="100000" flip="none" algn="tl"/>
          </a:blipFill>
          <a:effectLst>
            <a:reflection stA="0" endPos="0" dist="50800" dir="5400000" sy="-100000" algn="bl" rotWithShape="0"/>
          </a:effectLst>
        </p:spPr>
      </p:pic>
      <p:pic>
        <p:nvPicPr>
          <p:cNvPr id="1038" name="Picture 14" descr="http://cs622724.vk.me/v622724985/46e73/gIWULoSWRX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11997" r="6638" b="10452"/>
          <a:stretch/>
        </p:blipFill>
        <p:spPr bwMode="auto">
          <a:xfrm>
            <a:off x="3823436" y="1206766"/>
            <a:ext cx="1620205" cy="9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905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0" y="5907087"/>
            <a:ext cx="1816100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КАЧЕСТВЕННОЕ ОБРАЗОВАНИЕ КАЖДОМУ!</a:t>
            </a:r>
          </a:p>
        </p:txBody>
      </p:sp>
      <p:sp>
        <p:nvSpPr>
          <p:cNvPr id="143" name="Shape 143"/>
          <p:cNvSpPr/>
          <p:nvPr/>
        </p:nvSpPr>
        <p:spPr>
          <a:xfrm>
            <a:off x="990600" y="2557776"/>
            <a:ext cx="7162800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FF8000"/>
                </a:solidFill>
                <a:latin typeface="Myriad Pro" panose="020B0503030403020204" pitchFamily="34" charset="0"/>
                <a:ea typeface="Arial Black"/>
                <a:cs typeface="Arial Black"/>
                <a:sym typeface="Arial Black"/>
              </a:rPr>
              <a:t>АССОЦИАЦИЯ</a:t>
            </a:r>
          </a:p>
          <a:p>
            <a:pPr lvl="0" algn="ctr"/>
            <a:r>
              <a:rPr lang="ru-RU" sz="4000" b="1" dirty="0" smtClean="0">
                <a:solidFill>
                  <a:srgbClr val="FF8000"/>
                </a:solidFill>
                <a:latin typeface="Myriad Pro" panose="020B0503030403020204" pitchFamily="34" charset="0"/>
                <a:ea typeface="Arial Black"/>
                <a:cs typeface="Arial Black"/>
                <a:sym typeface="Arial Black"/>
              </a:rPr>
              <a:t>МОЛОДЫХ ПЕДАГОГОВ</a:t>
            </a:r>
            <a:endParaRPr lang="ru-RU" sz="4000" b="1" dirty="0" smtClean="0">
              <a:solidFill>
                <a:srgbClr val="FF8000"/>
              </a:solidFill>
              <a:latin typeface="Myriad Pro" panose="020B0503030403020204" pitchFamily="34" charset="0"/>
              <a:ea typeface="Arial"/>
              <a:cs typeface="Arial"/>
              <a:sym typeface="Arial"/>
            </a:endParaRPr>
          </a:p>
          <a:p>
            <a:pPr lvl="0" algn="ctr">
              <a:spcBef>
                <a:spcPts val="2400"/>
              </a:spcBef>
            </a:pPr>
            <a:r>
              <a:rPr lang="en-US" sz="2400" b="1" u="sng" dirty="0" smtClean="0">
                <a:solidFill>
                  <a:srgbClr val="FF8000"/>
                </a:solidFill>
                <a:latin typeface="Myriad Pro" panose="020B0503030403020204" pitchFamily="34" charset="0"/>
              </a:rPr>
              <a:t>http://vk.com/pedagogi_amp</a:t>
            </a:r>
            <a:r>
              <a:rPr lang="ru-RU" sz="2400" b="1" u="sng" dirty="0" smtClean="0">
                <a:solidFill>
                  <a:srgbClr val="FF8000"/>
                </a:solidFill>
                <a:latin typeface="Myriad Pro" panose="020B0503030403020204" pitchFamily="34" charset="0"/>
              </a:rPr>
              <a:t> </a:t>
            </a:r>
          </a:p>
          <a:p>
            <a:pPr lvl="0" algn="ctr">
              <a:spcBef>
                <a:spcPts val="2400"/>
              </a:spcBef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  <a:ea typeface="Arial"/>
                <a:cs typeface="Arial"/>
                <a:sym typeface="Arial"/>
              </a:rPr>
              <a:t>damir@ippd.ru</a:t>
            </a:r>
            <a:endParaRPr sz="3200" dirty="0">
              <a:solidFill>
                <a:schemeClr val="accent1">
                  <a:lumMod val="75000"/>
                </a:schemeClr>
              </a:solidFill>
              <a:latin typeface="Myriad Pro" panose="020B0503030403020204" pitchFamily="34" charset="0"/>
              <a:ea typeface="Arial"/>
              <a:cs typeface="Arial"/>
              <a:sym typeface="Arial"/>
              <a:hlinkClick r:id="rId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28" y="762000"/>
            <a:ext cx="1494343" cy="15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38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FF8000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83"/>
          <p:cNvSpPr txBox="1">
            <a:spLocks/>
          </p:cNvSpPr>
          <p:nvPr/>
        </p:nvSpPr>
        <p:spPr>
          <a:xfrm>
            <a:off x="457200" y="304799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АМП</a:t>
            </a:r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3942381"/>
            <a:ext cx="7315200" cy="2057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Myriad Pro" panose="020B0503030403020204" pitchFamily="34" charset="0"/>
              </a:rPr>
              <a:t>Осуществление деятельности по привлечению и профессиональной адаптации молодых педагогов в образовательных учреждениях Красноярского края</a:t>
            </a:r>
            <a:endParaRPr lang="ru-RU" sz="2600" dirty="0">
              <a:latin typeface="Myriad Pro" panose="020B0503030403020204" pitchFamily="34" charset="0"/>
            </a:endParaRPr>
          </a:p>
        </p:txBody>
      </p:sp>
      <p:pic>
        <p:nvPicPr>
          <p:cNvPr id="7" name="Picture 2" descr="http://cs621229.vk.me/v621229651/19ac4/lRQ17ZihCU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0" t="19802" r="13576"/>
          <a:stretch/>
        </p:blipFill>
        <p:spPr bwMode="auto">
          <a:xfrm>
            <a:off x="1972839" y="1559903"/>
            <a:ext cx="2945668" cy="21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s622229.vk.me/v622229574/17ac7/fpFFt-ERnt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3" r="16611"/>
          <a:stretch/>
        </p:blipFill>
        <p:spPr bwMode="auto">
          <a:xfrm>
            <a:off x="-13063" y="1559903"/>
            <a:ext cx="1901826" cy="118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s625427.vk.me/v625427651/fbae/DOoGP0V7C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6312" r="7340" b="30322"/>
          <a:stretch/>
        </p:blipFill>
        <p:spPr bwMode="auto">
          <a:xfrm>
            <a:off x="-13063" y="2817795"/>
            <a:ext cx="1901825" cy="93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cs617721.vk.me/v617721476/12f9f/imYXHgNF_m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t="4058" r="29291" b="35539"/>
          <a:stretch/>
        </p:blipFill>
        <p:spPr bwMode="auto">
          <a:xfrm>
            <a:off x="5002584" y="2636697"/>
            <a:ext cx="1835821" cy="111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cs314917.vk.me/v314917903/82fc/tvbP1ZzGR4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t="13161" r="16969" b="38219"/>
          <a:stretch/>
        </p:blipFill>
        <p:spPr bwMode="auto">
          <a:xfrm>
            <a:off x="6922482" y="1559902"/>
            <a:ext cx="2278123" cy="21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cs316619.vk.me/v316619992/5662/wCjfPyTPPSM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" b="8540"/>
          <a:stretch/>
        </p:blipFill>
        <p:spPr bwMode="auto">
          <a:xfrm>
            <a:off x="5002583" y="1556292"/>
            <a:ext cx="1835822" cy="100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443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FF8000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83"/>
          <p:cNvSpPr txBox="1">
            <a:spLocks/>
          </p:cNvSpPr>
          <p:nvPr/>
        </p:nvSpPr>
        <p:spPr>
          <a:xfrm>
            <a:off x="457200" y="304799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ДЕЯТЕЛЬНОСТЬ АМП</a:t>
            </a:r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1219200" y="1600200"/>
            <a:ext cx="7250705" cy="52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69875" lvl="0" indent="-269875">
              <a:lnSpc>
                <a:spcPct val="150000"/>
              </a:lnSpc>
              <a:buClr>
                <a:srgbClr val="FF8000"/>
              </a:buClr>
              <a:buSzPct val="100000"/>
              <a:buFont typeface="Arial" pitchFamily="34" charset="0"/>
              <a:buChar char="•"/>
            </a:pPr>
            <a:r>
              <a:rPr lang="ru-RU" sz="2800" b="1" dirty="0" smtClean="0">
                <a:latin typeface="Verdana" pitchFamily="34" charset="0"/>
                <a:ea typeface="Arial"/>
                <a:cs typeface="Arial"/>
                <a:sym typeface="Arial"/>
              </a:rPr>
              <a:t>Молодежные профессиональные педагогические игры</a:t>
            </a:r>
          </a:p>
          <a:p>
            <a:pPr marL="269875" indent="-269875">
              <a:lnSpc>
                <a:spcPct val="150000"/>
              </a:lnSpc>
              <a:buClr>
                <a:srgbClr val="FF8000"/>
              </a:buClr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Verdana" pitchFamily="34" charset="0"/>
                <a:ea typeface="Arial"/>
                <a:cs typeface="Arial"/>
                <a:sym typeface="Arial"/>
              </a:rPr>
              <a:t>«Школа тренеров»</a:t>
            </a:r>
          </a:p>
          <a:p>
            <a:pPr marL="269875" lvl="0" indent="-269875">
              <a:lnSpc>
                <a:spcPct val="150000"/>
              </a:lnSpc>
              <a:buClr>
                <a:srgbClr val="FF8000"/>
              </a:buClr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Verdana" pitchFamily="34" charset="0"/>
                <a:ea typeface="Arial"/>
                <a:cs typeface="Arial"/>
                <a:sym typeface="Arial"/>
              </a:rPr>
              <a:t>Педагогическая интернатура</a:t>
            </a:r>
          </a:p>
          <a:p>
            <a:pPr marL="269875" lvl="0" indent="-269875">
              <a:lnSpc>
                <a:spcPct val="150000"/>
              </a:lnSpc>
              <a:buClr>
                <a:srgbClr val="FF8000"/>
              </a:buClr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Verdana" pitchFamily="34" charset="0"/>
                <a:ea typeface="Arial"/>
                <a:cs typeface="Arial"/>
                <a:sym typeface="Arial"/>
              </a:rPr>
              <a:t>Совет молодых педагогов</a:t>
            </a:r>
          </a:p>
          <a:p>
            <a:pPr marL="269875" lvl="0" indent="-269875">
              <a:lnSpc>
                <a:spcPct val="150000"/>
              </a:lnSpc>
              <a:buClr>
                <a:srgbClr val="FF8000"/>
              </a:buClr>
              <a:buSzPct val="100000"/>
              <a:buFont typeface="Arial" pitchFamily="34" charset="0"/>
              <a:buChar char="•"/>
            </a:pPr>
            <a:r>
              <a:rPr lang="ru-RU" sz="2800" dirty="0" smtClean="0">
                <a:latin typeface="Verdana" pitchFamily="34" charset="0"/>
                <a:ea typeface="Arial"/>
                <a:cs typeface="Arial"/>
                <a:sym typeface="Arial"/>
              </a:rPr>
              <a:t>Молодежные </a:t>
            </a:r>
            <a:r>
              <a:rPr lang="ru-RU" sz="2800" dirty="0" err="1" smtClean="0">
                <a:latin typeface="Verdana" pitchFamily="34" charset="0"/>
                <a:ea typeface="Arial"/>
                <a:cs typeface="Arial"/>
                <a:sym typeface="Arial"/>
              </a:rPr>
              <a:t>компетентностные</a:t>
            </a:r>
            <a:r>
              <a:rPr lang="ru-RU" sz="2800" dirty="0" smtClean="0">
                <a:latin typeface="Verdana" pitchFamily="34" charset="0"/>
                <a:ea typeface="Arial"/>
                <a:cs typeface="Arial"/>
                <a:sym typeface="Arial"/>
              </a:rPr>
              <a:t> игры</a:t>
            </a:r>
            <a:endParaRPr dirty="0">
              <a:latin typeface="Verdana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714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7745" y="3886200"/>
            <a:ext cx="7128510" cy="220979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600" b="1" dirty="0" smtClean="0">
                <a:solidFill>
                  <a:srgbClr val="FF8000"/>
                </a:solidFill>
                <a:latin typeface="Myriad Pro" panose="020B0503030403020204" pitchFamily="34" charset="0"/>
              </a:rPr>
              <a:t>МОЛОДЕЖНЫЕ ПРОФЕССИОНАЛЬНЫЕ ПЕДАГОГИЧЕСКИЕ ИГРЫ (МППИ) – </a:t>
            </a:r>
            <a:r>
              <a:rPr lang="ru-RU" sz="2600" dirty="0" smtClean="0">
                <a:latin typeface="Myriad Pro" panose="020B0503030403020204" pitchFamily="34" charset="0"/>
              </a:rPr>
              <a:t>система профессиональных состязаний, направленных на профессиональное развитие молодых педагогов края.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FF8000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83"/>
          <p:cNvSpPr txBox="1">
            <a:spLocks/>
          </p:cNvSpPr>
          <p:nvPr/>
        </p:nvSpPr>
        <p:spPr>
          <a:xfrm>
            <a:off x="457200" y="304799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МОЛОДЕЖНЫЕ ПРОФЕССИОНАЛЬНЫЕ ПЕДАГОГИЧЕСКИЕ ИГРЫ</a:t>
            </a:r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 descr="1jglVviUKS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556792"/>
            <a:ext cx="1647680" cy="1008112"/>
          </a:xfrm>
          <a:prstGeom prst="rect">
            <a:avLst/>
          </a:prstGeom>
        </p:spPr>
      </p:pic>
      <p:pic>
        <p:nvPicPr>
          <p:cNvPr id="13" name="Рисунок 12" descr="64P_nacbABU.jpg"/>
          <p:cNvPicPr>
            <a:picLocks noChangeAspect="1"/>
          </p:cNvPicPr>
          <p:nvPr/>
        </p:nvPicPr>
        <p:blipFill>
          <a:blip r:embed="rId4" cstate="print"/>
          <a:srcRect t="20000" b="16667"/>
          <a:stretch>
            <a:fillRect/>
          </a:stretch>
        </p:blipFill>
        <p:spPr>
          <a:xfrm>
            <a:off x="2267744" y="1556792"/>
            <a:ext cx="4824536" cy="2023870"/>
          </a:xfrm>
          <a:prstGeom prst="rect">
            <a:avLst/>
          </a:prstGeom>
        </p:spPr>
      </p:pic>
      <p:pic>
        <p:nvPicPr>
          <p:cNvPr id="14" name="Рисунок 13" descr="xhYRgL6m3to.jpg"/>
          <p:cNvPicPr>
            <a:picLocks noChangeAspect="1"/>
          </p:cNvPicPr>
          <p:nvPr/>
        </p:nvPicPr>
        <p:blipFill>
          <a:blip r:embed="rId5" cstate="print"/>
          <a:srcRect l="32169"/>
          <a:stretch>
            <a:fillRect/>
          </a:stretch>
        </p:blipFill>
        <p:spPr>
          <a:xfrm>
            <a:off x="0" y="1556792"/>
            <a:ext cx="2050799" cy="2016224"/>
          </a:xfrm>
          <a:prstGeom prst="rect">
            <a:avLst/>
          </a:prstGeom>
        </p:spPr>
      </p:pic>
      <p:pic>
        <p:nvPicPr>
          <p:cNvPr id="15" name="Рисунок 14" descr="4BtJYSxbVj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2564904"/>
            <a:ext cx="1584176" cy="105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11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FF8000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83"/>
          <p:cNvSpPr txBox="1">
            <a:spLocks/>
          </p:cNvSpPr>
          <p:nvPr/>
        </p:nvSpPr>
        <p:spPr>
          <a:xfrm>
            <a:off x="457200" y="304799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МППИ – ЭТО…</a:t>
            </a:r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0100" y="1524000"/>
            <a:ext cx="7543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b="1" dirty="0">
                <a:solidFill>
                  <a:srgbClr val="FF8000"/>
                </a:solidFill>
                <a:latin typeface="Myriad Pro" panose="020B0503030403020204" pitchFamily="34" charset="0"/>
              </a:rPr>
              <a:t>«МОЛОДЕЖНЫЕ»</a:t>
            </a:r>
            <a:endParaRPr lang="ru-RU" dirty="0">
              <a:solidFill>
                <a:srgbClr val="FF8000"/>
              </a:solidFill>
              <a:latin typeface="Myriad Pro" panose="020B0503030403020204" pitchFamily="34" charset="0"/>
            </a:endParaRPr>
          </a:p>
          <a:p>
            <a:pPr>
              <a:tabLst>
                <a:tab pos="361950" algn="l"/>
              </a:tabLst>
            </a:pPr>
            <a:r>
              <a:rPr lang="ru-RU" dirty="0">
                <a:latin typeface="Myriad Pro" panose="020B0503030403020204" pitchFamily="34" charset="0"/>
              </a:rPr>
              <a:t>Молодые педагоги — те, кто готов двигаться вперед и пробовать проявить себя в новых условиях, готов изменяться и рисковать.</a:t>
            </a:r>
          </a:p>
          <a:p>
            <a:pPr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ru-RU" dirty="0">
              <a:latin typeface="Myriad Pro" panose="020B0503030403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b="1" dirty="0">
                <a:solidFill>
                  <a:srgbClr val="FF8000"/>
                </a:solidFill>
                <a:latin typeface="Myriad Pro" panose="020B0503030403020204" pitchFamily="34" charset="0"/>
              </a:rPr>
              <a:t>«ПРОФЕССИОНАЛЬНЫЕ»</a:t>
            </a:r>
            <a:endParaRPr lang="ru-RU" dirty="0">
              <a:solidFill>
                <a:srgbClr val="FF8000"/>
              </a:solidFill>
              <a:latin typeface="Myriad Pro" panose="020B0503030403020204" pitchFamily="34" charset="0"/>
            </a:endParaRPr>
          </a:p>
          <a:p>
            <a:pPr>
              <a:tabLst>
                <a:tab pos="361950" algn="l"/>
              </a:tabLst>
            </a:pPr>
            <a:r>
              <a:rPr lang="ru-RU" dirty="0">
                <a:latin typeface="Myriad Pro" panose="020B0503030403020204" pitchFamily="34" charset="0"/>
              </a:rPr>
              <a:t>Игры ставят перед собой задачу развития профессиональных компетентностей педагогов, востребованных в современной школьной практике.</a:t>
            </a:r>
          </a:p>
          <a:p>
            <a:pPr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en-US" dirty="0">
              <a:latin typeface="Myriad Pro" panose="020B0503030403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b="1" dirty="0">
                <a:solidFill>
                  <a:srgbClr val="FF8000"/>
                </a:solidFill>
                <a:latin typeface="Myriad Pro" panose="020B0503030403020204" pitchFamily="34" charset="0"/>
              </a:rPr>
              <a:t>«ПЕДАГОГИЧЕСКИЕ»</a:t>
            </a:r>
            <a:endParaRPr lang="ru-RU" dirty="0">
              <a:solidFill>
                <a:srgbClr val="FF8000"/>
              </a:solidFill>
              <a:latin typeface="Myriad Pro" panose="020B0503030403020204" pitchFamily="34" charset="0"/>
            </a:endParaRPr>
          </a:p>
          <a:p>
            <a:pPr>
              <a:tabLst>
                <a:tab pos="361950" algn="l"/>
              </a:tabLst>
            </a:pPr>
            <a:r>
              <a:rPr lang="ru-RU" dirty="0" smtClean="0">
                <a:latin typeface="Myriad Pro" panose="020B0503030403020204" pitchFamily="34" charset="0"/>
              </a:rPr>
              <a:t>Игры </a:t>
            </a:r>
            <a:r>
              <a:rPr lang="ru-RU" dirty="0">
                <a:latin typeface="Myriad Pro" panose="020B0503030403020204" pitchFamily="34" charset="0"/>
              </a:rPr>
              <a:t>— это инструмент обновления школьной практики и активного использования новых разработок, технологий.</a:t>
            </a:r>
          </a:p>
          <a:p>
            <a:pPr>
              <a:buFont typeface="Arial" panose="020B0604020202020204" pitchFamily="34" charset="0"/>
              <a:buChar char="•"/>
              <a:tabLst>
                <a:tab pos="361950" algn="l"/>
              </a:tabLst>
            </a:pPr>
            <a:endParaRPr lang="en-US" b="1" dirty="0" smtClean="0">
              <a:latin typeface="Myriad Pro" panose="020B0503030403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ru-RU" b="1" dirty="0" smtClean="0">
                <a:solidFill>
                  <a:srgbClr val="FF8000"/>
                </a:solidFill>
                <a:latin typeface="Myriad Pro" panose="020B0503030403020204" pitchFamily="34" charset="0"/>
              </a:rPr>
              <a:t>«ИГРЫ»</a:t>
            </a:r>
            <a:endParaRPr lang="ru-RU" dirty="0" smtClean="0">
              <a:solidFill>
                <a:srgbClr val="FF8000"/>
              </a:solidFill>
              <a:latin typeface="Myriad Pro" panose="020B0503030403020204" pitchFamily="34" charset="0"/>
            </a:endParaRPr>
          </a:p>
          <a:p>
            <a:pPr>
              <a:tabLst>
                <a:tab pos="361950" algn="l"/>
              </a:tabLst>
            </a:pPr>
            <a:r>
              <a:rPr lang="ru-RU" dirty="0" smtClean="0">
                <a:latin typeface="Myriad Pro" panose="020B0503030403020204" pitchFamily="34" charset="0"/>
              </a:rPr>
              <a:t>Игры </a:t>
            </a:r>
            <a:r>
              <a:rPr lang="ru-RU" dirty="0">
                <a:latin typeface="Myriad Pro" panose="020B0503030403020204" pitchFamily="34" charset="0"/>
              </a:rPr>
              <a:t>— это состязание, наиболее подходящая форма реализации имеющегося опыта и обогащения профессионального потенциала активных и креативных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962324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FF8000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83"/>
          <p:cNvSpPr txBox="1">
            <a:spLocks/>
          </p:cNvSpPr>
          <p:nvPr/>
        </p:nvSpPr>
        <p:spPr>
          <a:xfrm>
            <a:off x="647700" y="304799"/>
            <a:ext cx="7848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lang="ru-RU" sz="2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ЛИГИ (НАПРАВЛЕНИЯ ТРЕНИРОВОК)</a:t>
            </a:r>
            <a:endParaRPr lang="ru-RU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3000" y="3285768"/>
            <a:ext cx="2799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Myriad Pro" panose="020B0503030403020204" pitchFamily="34" charset="0"/>
                <a:ea typeface="Arial"/>
                <a:cs typeface="Arial"/>
                <a:sym typeface="Arial"/>
              </a:rPr>
              <a:t>«Критическое мышление»</a:t>
            </a:r>
            <a:endParaRPr lang="ru-RU" sz="1050" dirty="0">
              <a:latin typeface="Myriad Pro" panose="020B0503030403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66429" y="3285768"/>
            <a:ext cx="2951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latin typeface="Myriad Pro" panose="020B0503030403020204" pitchFamily="34" charset="0"/>
                <a:ea typeface="Arial"/>
                <a:cs typeface="Arial"/>
                <a:sym typeface="Arial"/>
              </a:rPr>
              <a:t>«</a:t>
            </a:r>
            <a:r>
              <a:rPr lang="ru-RU" dirty="0" err="1" smtClean="0">
                <a:latin typeface="Myriad Pro" panose="020B0503030403020204" pitchFamily="34" charset="0"/>
                <a:ea typeface="Arial"/>
                <a:cs typeface="Arial"/>
                <a:sym typeface="Arial"/>
              </a:rPr>
              <a:t>Режиссирование</a:t>
            </a:r>
            <a:endParaRPr lang="ru-RU" dirty="0" smtClean="0">
              <a:latin typeface="Myriad Pro" panose="020B0503030403020204" pitchFamily="34" charset="0"/>
              <a:ea typeface="Arial"/>
              <a:cs typeface="Arial"/>
              <a:sym typeface="Arial"/>
            </a:endParaRPr>
          </a:p>
          <a:p>
            <a:pPr lvl="0" algn="ctr"/>
            <a:r>
              <a:rPr lang="ru-RU" dirty="0" smtClean="0">
                <a:latin typeface="Myriad Pro" panose="020B0503030403020204" pitchFamily="34" charset="0"/>
                <a:ea typeface="Arial"/>
                <a:cs typeface="Arial"/>
                <a:sym typeface="Arial"/>
              </a:rPr>
              <a:t>Педагогического </a:t>
            </a:r>
            <a:r>
              <a:rPr lang="ru-RU" dirty="0">
                <a:latin typeface="Myriad Pro" panose="020B0503030403020204" pitchFamily="34" charset="0"/>
                <a:ea typeface="Arial"/>
                <a:cs typeface="Arial"/>
                <a:sym typeface="Arial"/>
              </a:rPr>
              <a:t>вызова»</a:t>
            </a:r>
            <a:endParaRPr lang="ru-RU" sz="1050" dirty="0">
              <a:latin typeface="Myriad Pro" panose="020B0503030403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9975" y="6031468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Myriad Pro" panose="020B0503030403020204" pitchFamily="34" charset="0"/>
                <a:ea typeface="Arial"/>
                <a:cs typeface="Arial"/>
                <a:sym typeface="Arial"/>
              </a:rPr>
              <a:t>«</a:t>
            </a:r>
            <a:r>
              <a:rPr lang="ru-RU" dirty="0" err="1">
                <a:latin typeface="Myriad Pro" panose="020B0503030403020204" pitchFamily="34" charset="0"/>
                <a:ea typeface="Arial"/>
                <a:cs typeface="Arial"/>
                <a:sym typeface="Arial"/>
              </a:rPr>
              <a:t>Командодействие</a:t>
            </a:r>
            <a:r>
              <a:rPr lang="ru-RU" dirty="0">
                <a:latin typeface="Myriad Pro" panose="020B0503030403020204" pitchFamily="34" charset="0"/>
                <a:ea typeface="Arial"/>
                <a:cs typeface="Arial"/>
                <a:sym typeface="Arial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11875" y="6031468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latin typeface="Myriad Pro" panose="020B0503030403020204" pitchFamily="34" charset="0"/>
                <a:ea typeface="Arial"/>
                <a:cs typeface="Arial"/>
                <a:sym typeface="Arial"/>
              </a:rPr>
              <a:t>«Дизайн-мышление»</a:t>
            </a:r>
          </a:p>
        </p:txBody>
      </p:sp>
      <p:pic>
        <p:nvPicPr>
          <p:cNvPr id="13" name="Picture 2" descr="C:\Users\Даша\Desktop\МКИ презентация\КД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82" y="3952008"/>
            <a:ext cx="2774200" cy="207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624216.vk.me/v624216651/562b1/4fo3-Gv2RF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9" y="1644742"/>
            <a:ext cx="2820485" cy="170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43193"/>
            <a:ext cx="1708098" cy="1708098"/>
          </a:xfrm>
          <a:prstGeom prst="rect">
            <a:avLst/>
          </a:prstGeom>
        </p:spPr>
      </p:pic>
      <p:pic>
        <p:nvPicPr>
          <p:cNvPr id="8" name="Picture 2" descr="D:\Мурашова\Работа ИПК\ДЛЯ ПРЕЗЕНТАШЕК\с рабочего стола фото\Yf2FfQ4OoP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49" y="4148299"/>
            <a:ext cx="2336800" cy="16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5982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2051050" y="260649"/>
            <a:ext cx="6193358" cy="108079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dirty="0">
                <a:solidFill>
                  <a:srgbClr val="7A0000"/>
                </a:solidFill>
                <a:latin typeface="Myriad Pro"/>
              </a:rPr>
              <a:t>Критическое </a:t>
            </a:r>
            <a:r>
              <a:rPr lang="ru-RU" sz="3200" dirty="0" smtClean="0">
                <a:solidFill>
                  <a:srgbClr val="7A0000"/>
                </a:solidFill>
                <a:latin typeface="Myriad Pro"/>
              </a:rPr>
              <a:t>мышление </a:t>
            </a:r>
            <a:r>
              <a:rPr lang="ru-RU" sz="3200" dirty="0">
                <a:solidFill>
                  <a:srgbClr val="7A0000"/>
                </a:solidFill>
                <a:latin typeface="Myriad Pro"/>
              </a:rPr>
              <a:t>- </a:t>
            </a:r>
            <a:r>
              <a:rPr lang="ru-RU" sz="2800" dirty="0">
                <a:solidFill>
                  <a:srgbClr val="7A0000"/>
                </a:solidFill>
                <a:latin typeface="Myriad Pro"/>
              </a:rPr>
              <a:t>это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79388" y="1341438"/>
            <a:ext cx="4448883" cy="1727200"/>
            <a:chOff x="179388" y="1341438"/>
            <a:chExt cx="4448883" cy="1727200"/>
          </a:xfrm>
        </p:grpSpPr>
        <p:sp>
          <p:nvSpPr>
            <p:cNvPr id="6148" name="Line 12"/>
            <p:cNvSpPr>
              <a:spLocks noChangeShapeType="1"/>
            </p:cNvSpPr>
            <p:nvPr/>
          </p:nvSpPr>
          <p:spPr bwMode="auto">
            <a:xfrm flipH="1">
              <a:off x="2987675" y="1341438"/>
              <a:ext cx="1512888" cy="719137"/>
            </a:xfrm>
            <a:prstGeom prst="line">
              <a:avLst/>
            </a:prstGeom>
            <a:noFill/>
            <a:ln w="9525">
              <a:solidFill>
                <a:srgbClr val="7A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0" name="Rectangle 8"/>
            <p:cNvSpPr>
              <a:spLocks noChangeArrowheads="1"/>
            </p:cNvSpPr>
            <p:nvPr/>
          </p:nvSpPr>
          <p:spPr bwMode="auto">
            <a:xfrm>
              <a:off x="179388" y="2060575"/>
              <a:ext cx="4448883" cy="1008063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dirty="0">
                  <a:solidFill>
                    <a:srgbClr val="7A0000"/>
                  </a:solidFill>
                  <a:latin typeface="Myriad Pro"/>
                </a:rPr>
                <a:t>Способность ставить новые</a:t>
              </a:r>
            </a:p>
            <a:p>
              <a:pPr algn="ctr"/>
              <a:r>
                <a:rPr lang="ru-RU" sz="2400" dirty="0">
                  <a:solidFill>
                    <a:srgbClr val="7A0000"/>
                  </a:solidFill>
                  <a:latin typeface="Myriad Pro"/>
                </a:rPr>
                <a:t> </a:t>
              </a:r>
              <a:r>
                <a:rPr lang="ru-RU" sz="3200" dirty="0">
                  <a:solidFill>
                    <a:srgbClr val="7A0000"/>
                  </a:solidFill>
                  <a:latin typeface="Myriad Pro"/>
                </a:rPr>
                <a:t>вопросы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771800" y="1341438"/>
            <a:ext cx="5760641" cy="4967287"/>
            <a:chOff x="2771800" y="1341438"/>
            <a:chExt cx="5760641" cy="4967287"/>
          </a:xfrm>
        </p:grpSpPr>
        <p:sp>
          <p:nvSpPr>
            <p:cNvPr id="6147" name="Rectangle 10"/>
            <p:cNvSpPr>
              <a:spLocks noChangeArrowheads="1"/>
            </p:cNvSpPr>
            <p:nvPr/>
          </p:nvSpPr>
          <p:spPr bwMode="auto">
            <a:xfrm>
              <a:off x="2771800" y="5229225"/>
              <a:ext cx="5760641" cy="1079500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dirty="0">
                  <a:solidFill>
                    <a:srgbClr val="7A0000"/>
                  </a:solidFill>
                  <a:latin typeface="Myriad Pro"/>
                </a:rPr>
                <a:t>Принимать независимые продуманные</a:t>
              </a:r>
            </a:p>
            <a:p>
              <a:pPr algn="ctr"/>
              <a:r>
                <a:rPr lang="ru-RU" sz="2400" dirty="0">
                  <a:solidFill>
                    <a:srgbClr val="7A0000"/>
                  </a:solidFill>
                  <a:latin typeface="Myriad Pro"/>
                </a:rPr>
                <a:t> </a:t>
              </a:r>
              <a:r>
                <a:rPr lang="ru-RU" sz="3200" dirty="0">
                  <a:solidFill>
                    <a:srgbClr val="7A0000"/>
                  </a:solidFill>
                  <a:latin typeface="Myriad Pro"/>
                </a:rPr>
                <a:t>решения</a:t>
              </a:r>
            </a:p>
          </p:txBody>
        </p:sp>
        <p:sp>
          <p:nvSpPr>
            <p:cNvPr id="6151" name="Line 14"/>
            <p:cNvSpPr>
              <a:spLocks noChangeShapeType="1"/>
            </p:cNvSpPr>
            <p:nvPr/>
          </p:nvSpPr>
          <p:spPr bwMode="auto">
            <a:xfrm>
              <a:off x="4500563" y="1341438"/>
              <a:ext cx="3024187" cy="3887787"/>
            </a:xfrm>
            <a:prstGeom prst="line">
              <a:avLst/>
            </a:prstGeom>
            <a:noFill/>
            <a:ln w="9525">
              <a:solidFill>
                <a:srgbClr val="7A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547665" y="1341438"/>
            <a:ext cx="4824536" cy="3456235"/>
            <a:chOff x="1547665" y="1341438"/>
            <a:chExt cx="4824536" cy="3456235"/>
          </a:xfrm>
        </p:grpSpPr>
        <p:sp>
          <p:nvSpPr>
            <p:cNvPr id="6149" name="Line 13"/>
            <p:cNvSpPr>
              <a:spLocks noChangeShapeType="1"/>
            </p:cNvSpPr>
            <p:nvPr/>
          </p:nvSpPr>
          <p:spPr bwMode="auto">
            <a:xfrm>
              <a:off x="4500563" y="1341438"/>
              <a:ext cx="431800" cy="2519362"/>
            </a:xfrm>
            <a:prstGeom prst="line">
              <a:avLst/>
            </a:prstGeom>
            <a:noFill/>
            <a:ln w="9525">
              <a:solidFill>
                <a:srgbClr val="7A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152" name="Rectangle 9"/>
            <p:cNvSpPr>
              <a:spLocks noChangeArrowheads="1"/>
            </p:cNvSpPr>
            <p:nvPr/>
          </p:nvSpPr>
          <p:spPr bwMode="auto">
            <a:xfrm>
              <a:off x="1547665" y="3861048"/>
              <a:ext cx="4824536" cy="936625"/>
            </a:xfrm>
            <a:prstGeom prst="rect">
              <a:avLst/>
            </a:prstGeom>
            <a:noFill/>
            <a:ln w="3810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 dirty="0">
                  <a:solidFill>
                    <a:srgbClr val="7A0000"/>
                  </a:solidFill>
                  <a:latin typeface="Myriad Pro"/>
                </a:rPr>
                <a:t>Вырабатывать разнообразные</a:t>
              </a:r>
            </a:p>
            <a:p>
              <a:pPr algn="ctr"/>
              <a:r>
                <a:rPr lang="ru-RU" sz="3200" dirty="0">
                  <a:solidFill>
                    <a:srgbClr val="7A0000"/>
                  </a:solidFill>
                  <a:latin typeface="Myriad Pro"/>
                </a:rPr>
                <a:t>аргументы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81142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41854"/>
            <a:ext cx="9144000" cy="1323437"/>
          </a:xfrm>
          <a:prstGeom prst="rect">
            <a:avLst/>
          </a:prstGeom>
          <a:solidFill>
            <a:srgbClr val="FF8000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Технология критического мышления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78010929"/>
              </p:ext>
            </p:extLst>
          </p:nvPr>
        </p:nvGraphicFramePr>
        <p:xfrm>
          <a:off x="755576" y="1844824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2070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7992888" cy="1200327"/>
          </a:xfrm>
          <a:prstGeom prst="rect">
            <a:avLst/>
          </a:prstGeom>
          <a:solidFill>
            <a:srgbClr val="FF8000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Функции</a:t>
            </a:r>
            <a:r>
              <a:rPr kumimoji="0" lang="ru-RU" sz="3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фаз технологии критического мышления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277544"/>
              </p:ext>
            </p:extLst>
          </p:nvPr>
        </p:nvGraphicFramePr>
        <p:xfrm>
          <a:off x="566750" y="1585060"/>
          <a:ext cx="8181714" cy="4364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2536"/>
                <a:gridCol w="2761062"/>
                <a:gridCol w="2558116"/>
              </a:tblGrid>
              <a:tr h="43642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Вызов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Мотивационная  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 (побуждение к работе с новой информацией, пробуждение интереса к теме)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Информационная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(вызов «на поверхность» имеющихся знании по теме)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Коммуникационная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(бесконфликтный обмен мнениями)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42" marR="37842" marT="37842" marB="378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Осмысление содержания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  <a:endParaRPr lang="ru-RU" sz="1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Информационная</a:t>
                      </a: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(получение новой информации по теме)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lang="ru-RU" sz="16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Систематизационная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(классификация полученной информации по категориям знания)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42" marR="37842" marT="37842" marB="3784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600" b="1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  <a:r>
                        <a:rPr lang="ru-RU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b="1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Коммуникационная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(обмен мнениями о новой информации)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Информационная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(приобретение нового знания)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Мотивационная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(побуждение к дальнейшему расширению информационного поля)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Оценочная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(соотнесение новой информации и имеющихся знаний, выработка собственной позиции,  </a:t>
                      </a:r>
                      <a:b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процесса)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842" marR="37842" marT="37842" marB="3784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616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223</Words>
  <Application>Microsoft Office PowerPoint</Application>
  <PresentationFormat>Экран (4:3)</PresentationFormat>
  <Paragraphs>58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</cp:revision>
  <dcterms:created xsi:type="dcterms:W3CDTF">2016-11-08T06:23:11Z</dcterms:created>
  <dcterms:modified xsi:type="dcterms:W3CDTF">2016-11-08T07:18:15Z</dcterms:modified>
</cp:coreProperties>
</file>